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4/30/2019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4/30/2019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t>MARIA DEL CARMEN RODRIGUEZ MEDINA</a:t>
            </a:r>
            <a:endParaRPr lang="es-ES" dirty="0"/>
          </a:p>
        </p:txBody>
      </p:sp>
      <p:pic>
        <p:nvPicPr>
          <p:cNvPr id="4" name="Imagen 3"/>
          <p:cNvPicPr>
            <a:picLocks noChangeAspect="1"/>
          </p:cNvPicPr>
          <p:nvPr/>
        </p:nvPicPr>
        <p:blipFill>
          <a:blip r:embed="rId2"/>
          <a:stretch>
            <a:fillRect/>
          </a:stretch>
        </p:blipFill>
        <p:spPr>
          <a:xfrm>
            <a:off x="3122023" y="287384"/>
            <a:ext cx="3749040" cy="1554480"/>
          </a:xfrm>
          <a:prstGeom prst="rect">
            <a:avLst/>
          </a:prstGeom>
        </p:spPr>
      </p:pic>
      <p:sp>
        <p:nvSpPr>
          <p:cNvPr id="3" name="Subtítulo 2"/>
          <p:cNvSpPr>
            <a:spLocks noGrp="1"/>
          </p:cNvSpPr>
          <p:nvPr>
            <p:ph type="subTitle" idx="1"/>
          </p:nvPr>
        </p:nvSpPr>
        <p:spPr/>
        <p:txBody>
          <a:bodyPr/>
          <a:lstStyle/>
          <a:p>
            <a:r>
              <a:rPr lang="es-ES" dirty="0" smtClean="0">
                <a:solidFill>
                  <a:schemeClr val="accent2">
                    <a:lumMod val="50000"/>
                  </a:schemeClr>
                </a:solidFill>
              </a:rPr>
              <a:t>PROGRAMA DE LA LICENCIATURA DE CONTABILILIDAD Y FINANZAS PÚBLICAS</a:t>
            </a:r>
          </a:p>
          <a:p>
            <a:pPr algn="ctr"/>
            <a:r>
              <a:rPr lang="es-ES" dirty="0" smtClean="0"/>
              <a:t>Que imparte la Universidad Abierta y a Distancia de México   </a:t>
            </a:r>
            <a:endParaRPr lang="es-ES" dirty="0"/>
          </a:p>
        </p:txBody>
      </p:sp>
    </p:spTree>
    <p:extLst>
      <p:ext uri="{BB962C8B-B14F-4D97-AF65-F5344CB8AC3E}">
        <p14:creationId xmlns:p14="http://schemas.microsoft.com/office/powerpoint/2010/main" val="3395230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204651"/>
            <a:ext cx="8596668" cy="1320800"/>
          </a:xfrm>
        </p:spPr>
        <p:txBody>
          <a:bodyPr>
            <a:normAutofit fontScale="90000"/>
          </a:bodyPr>
          <a:lstStyle/>
          <a:p>
            <a:r>
              <a:rPr lang="es-ES" sz="2200" dirty="0" smtClean="0"/>
              <a:t>Los </a:t>
            </a:r>
            <a:r>
              <a:rPr lang="es-ES" sz="2200" dirty="0"/>
              <a:t>planes de estudio de licenciatura tienen una duración de 4 </a:t>
            </a:r>
            <a:r>
              <a:rPr lang="es-ES" sz="2200" dirty="0" smtClean="0"/>
              <a:t>años. El programa educativo consta de24 módulos de formación, organizados en cuatro </a:t>
            </a:r>
            <a:r>
              <a:rPr lang="es-ES" sz="2200" dirty="0"/>
              <a:t>fases:</a:t>
            </a:r>
            <a:br>
              <a:rPr lang="es-ES" sz="2200" dirty="0"/>
            </a:br>
            <a:r>
              <a:rPr lang="es-ES" sz="1800" b="1" dirty="0"/>
              <a:t>1. Fase de introducción: </a:t>
            </a:r>
            <a:r>
              <a:rPr lang="es-ES" sz="1800" dirty="0"/>
              <a:t>Compuesta por dos semestres transversales (del primero al segundo). Parte de la experiencia personal para lograr una progresiva integración del conocimiento con la acción profesional y, de esa manera, analizar progresivamente el campo de estudio propio de la carrera. Su objetivo es establecer las bases para la problematización.</a:t>
            </a:r>
            <a:br>
              <a:rPr lang="es-ES" sz="1800" dirty="0"/>
            </a:br>
            <a:r>
              <a:rPr lang="es-ES" sz="1800" b="1" dirty="0"/>
              <a:t>2. Fase de problematización: </a:t>
            </a:r>
            <a:r>
              <a:rPr lang="es-ES" sz="1800" dirty="0"/>
              <a:t>Compuesta por dos semestres transversales (del tercero al cuarto). Busca que el estudiante genere una perspectiva metodológica que lo ayude a construir el conocimiento a partir de la indagación y cuestionamiento sobre la realidad y los fenómenos propios del campo profesional. La recuperación de la experiencia, abordada en la primera fase, se toma como punto de partida para la problematización que orienta al estudiante hacia la intervención profesional que articula la teoría y la práctica.</a:t>
            </a:r>
            <a:br>
              <a:rPr lang="es-ES" sz="1800" dirty="0"/>
            </a:br>
            <a:r>
              <a:rPr lang="es-ES" sz="1800" dirty="0"/>
              <a:t>3. Fase de intervención: Compuesta por dos semestres transversales (del quinto al sexto). En esta fase el estudiante identifica, distingue y utiliza los elementos teórico-prácticos que tiene que integrar para generar una propuesta de intervención e innovación, que implica un proceso intencional y sistemático de investigación.</a:t>
            </a:r>
            <a:br>
              <a:rPr lang="es-ES" sz="1800" dirty="0"/>
            </a:br>
            <a:r>
              <a:rPr lang="es-ES" sz="1800" dirty="0"/>
              <a:t>4. Fase de desarrollo profesional: Compuesta por dos semestres transversales (del séptimo al octavo). Esta fase constituye el último año de la carrera e incluye el trabajo </a:t>
            </a:r>
            <a:r>
              <a:rPr lang="es-ES" sz="1800" dirty="0" err="1"/>
              <a:t>recepcional</a:t>
            </a:r>
            <a:r>
              <a:rPr lang="es-ES" sz="1800" dirty="0"/>
              <a:t>, la realización del servicio social y el desarrollo de prácticas profesionales que se llevan a cabo en contextos y ámbitos atinentes a </a:t>
            </a:r>
            <a:r>
              <a:rPr lang="es-ES" sz="1800" dirty="0" smtClean="0"/>
              <a:t>la ruta que el </a:t>
            </a:r>
            <a:r>
              <a:rPr lang="es-ES" sz="1800" dirty="0"/>
              <a:t>estudiante haya elegido para concluir su formación profesional y elaborar su trabajo para la titulación. Lo anterior, permite la confrontación de sus saberes con problemáticas concretas y actuales y, simultáneamente, la posibilidad de sistematizar y exponer en el documento final los aprendizajes generados para obtener el grado.</a:t>
            </a:r>
            <a:r>
              <a:rPr lang="es-ES" dirty="0" smtClean="0"/>
              <a:t/>
            </a:r>
            <a:br>
              <a:rPr lang="es-ES" dirty="0" smtClean="0"/>
            </a:br>
            <a:endParaRPr lang="es-ES" dirty="0"/>
          </a:p>
        </p:txBody>
      </p:sp>
      <p:sp>
        <p:nvSpPr>
          <p:cNvPr id="3" name="Marcador de contenido 2"/>
          <p:cNvSpPr>
            <a:spLocks noGrp="1"/>
          </p:cNvSpPr>
          <p:nvPr>
            <p:ph idx="1"/>
          </p:nvPr>
        </p:nvSpPr>
        <p:spPr>
          <a:xfrm>
            <a:off x="546706" y="2977227"/>
            <a:ext cx="8596668" cy="3880773"/>
          </a:xfrm>
        </p:spPr>
        <p:txBody>
          <a:bodyPr/>
          <a:lstStyle/>
          <a:p>
            <a:pPr marL="0" indent="0">
              <a:buNone/>
            </a:pPr>
            <a:endParaRPr lang="es-ES" dirty="0" smtClean="0"/>
          </a:p>
          <a:p>
            <a:pPr marL="0" indent="0">
              <a:buNone/>
            </a:pPr>
            <a:r>
              <a:rPr lang="es-ES" dirty="0" smtClean="0"/>
              <a:t>                                                                       </a:t>
            </a:r>
          </a:p>
          <a:p>
            <a:pPr marL="0" indent="0">
              <a:buNone/>
            </a:pPr>
            <a:endParaRPr lang="es-ES" dirty="0"/>
          </a:p>
          <a:p>
            <a:pPr marL="0" indent="0">
              <a:buNone/>
            </a:pPr>
            <a:endParaRPr lang="es-ES" dirty="0" smtClean="0"/>
          </a:p>
          <a:p>
            <a:pPr marL="0" indent="0">
              <a:buNone/>
            </a:pPr>
            <a:endParaRPr lang="es-ES" dirty="0"/>
          </a:p>
          <a:p>
            <a:pPr marL="0" indent="0">
              <a:buNone/>
            </a:pPr>
            <a:r>
              <a:rPr lang="es-ES" dirty="0" smtClean="0"/>
              <a:t>.</a:t>
            </a:r>
          </a:p>
          <a:p>
            <a:pPr marL="0" indent="0">
              <a:buNone/>
            </a:pPr>
            <a:r>
              <a:rPr lang="es-ES" dirty="0" smtClean="0"/>
              <a:t>   </a:t>
            </a:r>
          </a:p>
          <a:p>
            <a:pPr marL="0" indent="0">
              <a:buNone/>
            </a:pPr>
            <a:endParaRPr lang="es-ES" dirty="0"/>
          </a:p>
        </p:txBody>
      </p:sp>
    </p:spTree>
    <p:extLst>
      <p:ext uri="{BB962C8B-B14F-4D97-AF65-F5344CB8AC3E}">
        <p14:creationId xmlns:p14="http://schemas.microsoft.com/office/powerpoint/2010/main" val="992040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1800" dirty="0" smtClean="0"/>
              <a:t>El Perfil </a:t>
            </a:r>
            <a:r>
              <a:rPr lang="es-ES" sz="1800" dirty="0"/>
              <a:t>del </a:t>
            </a:r>
            <a:r>
              <a:rPr lang="es-ES" sz="1800" dirty="0" smtClean="0"/>
              <a:t>Egresado.</a:t>
            </a:r>
            <a:r>
              <a:rPr lang="es-ES" sz="1800" dirty="0"/>
              <a:t/>
            </a:r>
            <a:br>
              <a:rPr lang="es-ES" sz="1800" dirty="0"/>
            </a:br>
            <a:r>
              <a:rPr lang="es-ES" sz="1800" dirty="0"/>
              <a:t>El egresado de la Licenciatura en Contaduría y Finanzas Públicas contará las siguientes competencias para el ejercicio de la función pública en el campo de la contaduría y las finanzas:</a:t>
            </a:r>
            <a:br>
              <a:rPr lang="es-ES" sz="1800" dirty="0"/>
            </a:br>
            <a:r>
              <a:rPr lang="es-ES" sz="1800" dirty="0"/>
              <a:t>Es capaz de desempeñar funciones contables, presupuestales, fiscales, financieras y de auditoría en cualquier ente público municipal o estatal, con una actitud ética y responsable.</a:t>
            </a:r>
            <a:br>
              <a:rPr lang="es-ES" sz="1800" dirty="0"/>
            </a:br>
            <a:r>
              <a:rPr lang="es-ES" sz="1800" dirty="0"/>
              <a:t>Cuenta con el conocimiento suficiente para aplicar el marco jurídico, en el diseño, la planeación, la programación, la implementación y el control de proyectos de acción gubernamental.</a:t>
            </a:r>
            <a:br>
              <a:rPr lang="es-ES" sz="1800" dirty="0"/>
            </a:br>
            <a:r>
              <a:rPr lang="es-ES" sz="1800" dirty="0"/>
              <a:t>Planea, Programa y Presupuesta los recursos de los entes públicos para el cumplimiento de la misión, la visión y los objetivos, de dichos entes, con apego a las normas y procedimientos de la administración pública.</a:t>
            </a:r>
            <a:br>
              <a:rPr lang="es-ES" sz="1800" dirty="0"/>
            </a:br>
            <a:r>
              <a:rPr lang="es-ES" sz="1800" dirty="0"/>
              <a:t>Evalúa la operación contable y presupuestal para la toma de decisiones.</a:t>
            </a:r>
            <a:br>
              <a:rPr lang="es-ES" sz="1800" dirty="0"/>
            </a:br>
            <a:r>
              <a:rPr lang="es-ES" sz="1800" dirty="0"/>
              <a:t>Utiliza los sistemas presupuestales, procesos contables, fiscales y financieros de las instituciones públicas a partir de un manejo eficiente, pertinente y ético.</a:t>
            </a:r>
            <a:br>
              <a:rPr lang="es-ES" sz="1800" dirty="0"/>
            </a:br>
            <a:r>
              <a:rPr lang="es-ES" sz="1800" dirty="0"/>
              <a:t>Aplica el marco normativo de información financiera vigente en el contexto nacional e internacional.</a:t>
            </a:r>
            <a:br>
              <a:rPr lang="es-ES" sz="1800" dirty="0"/>
            </a:br>
            <a:r>
              <a:rPr lang="es-ES" sz="1800" dirty="0"/>
              <a:t>Administra los riesgos en el sector público.</a:t>
            </a:r>
            <a:br>
              <a:rPr lang="es-ES" sz="1800" dirty="0"/>
            </a:br>
            <a:r>
              <a:rPr lang="es-ES" sz="1800" dirty="0"/>
              <a:t>Propone inversiones estratégicas que permitan generar recursos para el cumplimiento de las metas, tomando en cuenta los riesgos financieros en el sector público.</a:t>
            </a:r>
            <a:br>
              <a:rPr lang="es-ES" sz="1800" dirty="0"/>
            </a:br>
            <a:endParaRPr lang="es-ES" sz="1800" dirty="0"/>
          </a:p>
        </p:txBody>
      </p:sp>
      <p:sp>
        <p:nvSpPr>
          <p:cNvPr id="3" name="Marcador de contenido 2"/>
          <p:cNvSpPr>
            <a:spLocks noGrp="1"/>
          </p:cNvSpPr>
          <p:nvPr>
            <p:ph idx="1"/>
          </p:nvPr>
        </p:nvSpPr>
        <p:spPr>
          <a:xfrm>
            <a:off x="677334" y="2160589"/>
            <a:ext cx="8793238" cy="4553720"/>
          </a:xfrm>
        </p:spPr>
        <p:txBody>
          <a:bodyPr/>
          <a:lstStyle/>
          <a:p>
            <a:endParaRPr lang="es-ES" dirty="0"/>
          </a:p>
        </p:txBody>
      </p:sp>
    </p:spTree>
    <p:extLst>
      <p:ext uri="{BB962C8B-B14F-4D97-AF65-F5344CB8AC3E}">
        <p14:creationId xmlns:p14="http://schemas.microsoft.com/office/powerpoint/2010/main" val="3746128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sz="2200" b="1" dirty="0"/>
              <a:t>Áreas funcionales de los organismos del sector público donde se desarrollará </a:t>
            </a:r>
            <a:r>
              <a:rPr lang="es-ES" sz="2200" b="1" dirty="0" smtClean="0"/>
              <a:t>el egresado y causará impacto con el desarrollo y aplicación de sus conocimientos en nuestro </a:t>
            </a:r>
            <a:r>
              <a:rPr lang="es-ES" sz="2200" b="1" dirty="0"/>
              <a:t>país.</a:t>
            </a:r>
            <a:br>
              <a:rPr lang="es-ES" sz="2200" b="1" dirty="0"/>
            </a:br>
            <a:r>
              <a:rPr lang="es-ES" sz="2200" dirty="0">
                <a:solidFill>
                  <a:srgbClr val="FFC000"/>
                </a:solidFill>
              </a:rPr>
              <a:t>El egresado de la Licenciatura en contaduría y finanzas públicas es capaz </a:t>
            </a:r>
            <a:r>
              <a:rPr lang="es-ES" sz="2200" dirty="0" smtClean="0">
                <a:solidFill>
                  <a:srgbClr val="FFC000"/>
                </a:solidFill>
              </a:rPr>
              <a:t>de Insertarse </a:t>
            </a:r>
            <a:r>
              <a:rPr lang="es-ES" sz="2200" dirty="0">
                <a:solidFill>
                  <a:srgbClr val="FFC000"/>
                </a:solidFill>
              </a:rPr>
              <a:t>en cualquiera de los entes públicos y de </a:t>
            </a:r>
            <a:r>
              <a:rPr lang="es-ES" sz="2200" dirty="0" smtClean="0">
                <a:solidFill>
                  <a:srgbClr val="FFC000"/>
                </a:solidFill>
              </a:rPr>
              <a:t>manera independiente </a:t>
            </a:r>
            <a:r>
              <a:rPr lang="es-ES" sz="2200" dirty="0">
                <a:solidFill>
                  <a:srgbClr val="FFC000"/>
                </a:solidFill>
              </a:rPr>
              <a:t>al </a:t>
            </a:r>
            <a:r>
              <a:rPr lang="es-ES" sz="2200" dirty="0" smtClean="0">
                <a:solidFill>
                  <a:srgbClr val="FFC000"/>
                </a:solidFill>
              </a:rPr>
              <a:t>implementar y </a:t>
            </a:r>
            <a:r>
              <a:rPr lang="es-ES" sz="2200" dirty="0">
                <a:solidFill>
                  <a:srgbClr val="FFC000"/>
                </a:solidFill>
              </a:rPr>
              <a:t>evaluar sistemas de contabilidad gubernamental y de finanzas públicas aplicando </a:t>
            </a:r>
            <a:r>
              <a:rPr lang="es-ES" sz="2200" dirty="0" smtClean="0">
                <a:solidFill>
                  <a:srgbClr val="FFC000"/>
                </a:solidFill>
              </a:rPr>
              <a:t>las reglas </a:t>
            </a:r>
            <a:r>
              <a:rPr lang="es-ES" sz="2200" dirty="0">
                <a:solidFill>
                  <a:srgbClr val="FFC000"/>
                </a:solidFill>
              </a:rPr>
              <a:t>de operación para el manejo de los recursos públicos y evaluando programas de</a:t>
            </a:r>
            <a:br>
              <a:rPr lang="es-ES" sz="2200" dirty="0">
                <a:solidFill>
                  <a:srgbClr val="FFC000"/>
                </a:solidFill>
              </a:rPr>
            </a:br>
            <a:r>
              <a:rPr lang="es-ES" sz="2200" dirty="0">
                <a:solidFill>
                  <a:srgbClr val="FFC000"/>
                </a:solidFill>
              </a:rPr>
              <a:t>inversión con sentido ético e innovador en la construcción del bien común, en el </a:t>
            </a:r>
            <a:r>
              <a:rPr lang="es-ES" sz="2200" dirty="0" smtClean="0">
                <a:solidFill>
                  <a:srgbClr val="FFC000"/>
                </a:solidFill>
              </a:rPr>
              <a:t>marco de </a:t>
            </a:r>
            <a:r>
              <a:rPr lang="es-ES" sz="2200" dirty="0">
                <a:solidFill>
                  <a:srgbClr val="FFC000"/>
                </a:solidFill>
              </a:rPr>
              <a:t>transparencia y rendición de cuentas, tanto internacional como nacional</a:t>
            </a:r>
            <a:r>
              <a:rPr lang="es-ES" sz="2200" dirty="0" smtClean="0">
                <a:solidFill>
                  <a:srgbClr val="FFC000"/>
                </a:solidFill>
              </a:rPr>
              <a:t>. Derivado de sus conocimientos, que son:</a:t>
            </a:r>
            <a:r>
              <a:rPr lang="es-ES" sz="2000" dirty="0"/>
              <a:t/>
            </a:r>
            <a:br>
              <a:rPr lang="es-ES" sz="2000" dirty="0"/>
            </a:br>
            <a:r>
              <a:rPr lang="es-ES" sz="1600" dirty="0"/>
              <a:t>• Contabilidad general y de costos.</a:t>
            </a:r>
            <a:br>
              <a:rPr lang="es-ES" sz="1600" dirty="0"/>
            </a:br>
            <a:r>
              <a:rPr lang="es-ES" sz="1600" dirty="0"/>
              <a:t>• Contraloría.</a:t>
            </a:r>
            <a:br>
              <a:rPr lang="es-ES" sz="1600" dirty="0"/>
            </a:br>
            <a:r>
              <a:rPr lang="es-ES" sz="1600" dirty="0"/>
              <a:t>• Tesorería.</a:t>
            </a:r>
            <a:br>
              <a:rPr lang="es-ES" sz="1600" dirty="0"/>
            </a:br>
            <a:r>
              <a:rPr lang="es-ES" sz="1600" dirty="0"/>
              <a:t>• Auditoría interna y externa.</a:t>
            </a:r>
            <a:br>
              <a:rPr lang="es-ES" sz="1600" dirty="0"/>
            </a:br>
            <a:r>
              <a:rPr lang="es-ES" sz="1600" dirty="0"/>
              <a:t>• Planeación y control presupuestal.</a:t>
            </a:r>
            <a:br>
              <a:rPr lang="es-ES" sz="1600" dirty="0"/>
            </a:br>
            <a:r>
              <a:rPr lang="es-ES" sz="1600" dirty="0"/>
              <a:t>• Análisis e interpretación de información financiera.</a:t>
            </a:r>
            <a:br>
              <a:rPr lang="es-ES" sz="1600" dirty="0"/>
            </a:br>
            <a:r>
              <a:rPr lang="es-ES" sz="1600" dirty="0"/>
              <a:t>• Diseño de sistemas de información contable y financiera.</a:t>
            </a:r>
            <a:br>
              <a:rPr lang="es-ES" sz="1600" dirty="0"/>
            </a:br>
            <a:r>
              <a:rPr lang="es-ES" sz="1600" dirty="0"/>
              <a:t>• Determinación de impuestos.</a:t>
            </a:r>
            <a:br>
              <a:rPr lang="es-ES" sz="1600" dirty="0"/>
            </a:br>
            <a:r>
              <a:rPr lang="es-ES" sz="1600" dirty="0"/>
              <a:t>• Planeación estratégica y financiera.</a:t>
            </a:r>
            <a:br>
              <a:rPr lang="es-ES" sz="1600" dirty="0"/>
            </a:br>
            <a:r>
              <a:rPr lang="es-ES" sz="1600" dirty="0"/>
              <a:t>• Formulación y evaluación de proyectos de inversión.</a:t>
            </a:r>
            <a:br>
              <a:rPr lang="es-ES" sz="1600" dirty="0"/>
            </a:br>
            <a:r>
              <a:rPr lang="es-ES" sz="1600" dirty="0"/>
              <a:t>• Auditoría financiera.</a:t>
            </a:r>
            <a:br>
              <a:rPr lang="es-ES" sz="1600" dirty="0"/>
            </a:br>
            <a:r>
              <a:rPr lang="es-ES" sz="1600" dirty="0"/>
              <a:t>• Consultoría para la toma de decisiones</a:t>
            </a:r>
            <a:br>
              <a:rPr lang="es-ES" sz="1600" dirty="0"/>
            </a:br>
            <a:r>
              <a:rPr lang="es-ES" sz="1600" dirty="0"/>
              <a:t>• Docencia e investigación.</a:t>
            </a:r>
          </a:p>
        </p:txBody>
      </p:sp>
      <p:sp>
        <p:nvSpPr>
          <p:cNvPr id="3" name="Marcador de contenido 2"/>
          <p:cNvSpPr>
            <a:spLocks noGrp="1"/>
          </p:cNvSpPr>
          <p:nvPr>
            <p:ph idx="1"/>
          </p:nvPr>
        </p:nvSpPr>
        <p:spPr>
          <a:xfrm flipV="1">
            <a:off x="5133702" y="609600"/>
            <a:ext cx="4140299" cy="2460171"/>
          </a:xfrm>
        </p:spPr>
        <p:txBody>
          <a:bodyPr/>
          <a:lstStyle/>
          <a:p>
            <a:pPr marL="0" indent="0">
              <a:buNone/>
            </a:pPr>
            <a:endParaRPr lang="es-ES" dirty="0"/>
          </a:p>
        </p:txBody>
      </p:sp>
    </p:spTree>
    <p:extLst>
      <p:ext uri="{BB962C8B-B14F-4D97-AF65-F5344CB8AC3E}">
        <p14:creationId xmlns:p14="http://schemas.microsoft.com/office/powerpoint/2010/main" val="3541750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2800" dirty="0" smtClean="0"/>
              <a:t>LAS VENTAJAS DE ESTUDIAR EN LÍNEA</a:t>
            </a:r>
            <a:endParaRPr lang="es-ES" sz="2800" dirty="0"/>
          </a:p>
        </p:txBody>
      </p:sp>
      <p:sp>
        <p:nvSpPr>
          <p:cNvPr id="3" name="Marcador de contenido 2"/>
          <p:cNvSpPr>
            <a:spLocks noGrp="1"/>
          </p:cNvSpPr>
          <p:nvPr>
            <p:ph idx="1"/>
          </p:nvPr>
        </p:nvSpPr>
        <p:spPr>
          <a:xfrm>
            <a:off x="572831" y="1270000"/>
            <a:ext cx="8596668" cy="3880773"/>
          </a:xfrm>
        </p:spPr>
        <p:txBody>
          <a:bodyPr>
            <a:normAutofit fontScale="25000" lnSpcReduction="20000"/>
          </a:bodyPr>
          <a:lstStyle/>
          <a:p>
            <a:endParaRPr lang="es-ES" dirty="0"/>
          </a:p>
          <a:p>
            <a:pPr algn="just"/>
            <a:r>
              <a:rPr lang="es-ES" sz="6400" dirty="0"/>
              <a:t>Centrado en el estudiante: Coloca al estudiante como el centro del quehacer educativo, al concebirlo como el actor principal del mismo. </a:t>
            </a:r>
          </a:p>
          <a:p>
            <a:pPr algn="just"/>
            <a:r>
              <a:rPr lang="es-ES" sz="6400" dirty="0"/>
              <a:t>• Flexible: El estudiante organiza y decide su ritmo de estudio; además que tienen la libertad de elegir el grado académico que quiera alcanzar o el que más se acomode a sus necesidades personales. </a:t>
            </a:r>
          </a:p>
          <a:p>
            <a:pPr algn="just"/>
            <a:r>
              <a:rPr lang="es-ES" sz="6400" dirty="0"/>
              <a:t>• Inclusivo: Ha sido diseñado para atender a personas con algún tipo de discapacidad motriz, auditiva y visual, atiende a jóvenes recién egresados del nivel medio superior y a personas que llevan mucho tiempo fuera del ámbito escolar. </a:t>
            </a:r>
          </a:p>
          <a:p>
            <a:pPr algn="just"/>
            <a:r>
              <a:rPr lang="es-ES" sz="6400" dirty="0"/>
              <a:t>• Utiliza tecnología de vanguardia: El programa ha sido dotado de infraestructura tecnológica con equipo de vanguardia, con la finalidad de crear las condiciones que optimicen todos los procesos educativos, académicos y administrativos. </a:t>
            </a:r>
          </a:p>
          <a:p>
            <a:pPr algn="just"/>
            <a:r>
              <a:rPr lang="es-ES" sz="6400" dirty="0" smtClean="0"/>
              <a:t>• </a:t>
            </a:r>
            <a:r>
              <a:rPr lang="es-ES" sz="6400" dirty="0"/>
              <a:t>Accesible: Los estudiantes pueden realizar sus actividades desde cualquier lugar y en cualquier momento. </a:t>
            </a:r>
          </a:p>
          <a:p>
            <a:pPr algn="just"/>
            <a:r>
              <a:rPr lang="es-ES" sz="6400" dirty="0"/>
              <a:t>• Interactivo: La interactividad del modelo está garantizada, no sólo por la posibilidad de que el estudiante interactúe con el Docente en línea, sino también por la incorporación del aprendizaje colaborativo con miras a promover la formación de redes de conocimiento entre los mismos estudiantes </a:t>
            </a:r>
          </a:p>
          <a:p>
            <a:pPr algn="just"/>
            <a:r>
              <a:rPr lang="es-ES" sz="6400" b="1" dirty="0"/>
              <a:t>Referencias </a:t>
            </a:r>
            <a:endParaRPr lang="es-ES" sz="6400" dirty="0"/>
          </a:p>
          <a:p>
            <a:pPr marL="0" indent="0" algn="just">
              <a:buNone/>
            </a:pPr>
            <a:r>
              <a:rPr lang="es-ES" sz="6400" smtClean="0"/>
              <a:t>Exposición realizada </a:t>
            </a:r>
            <a:r>
              <a:rPr lang="pt-BR" sz="6400" dirty="0" smtClean="0"/>
              <a:t>por </a:t>
            </a:r>
            <a:r>
              <a:rPr lang="pt-BR" sz="6400" dirty="0"/>
              <a:t>Erick Enrique Balam </a:t>
            </a:r>
            <a:r>
              <a:rPr lang="pt-BR" sz="6400" dirty="0" smtClean="0"/>
              <a:t>Pool. </a:t>
            </a:r>
            <a:r>
              <a:rPr lang="es-ES" sz="6400" dirty="0" err="1" smtClean="0"/>
              <a:t>UnADM</a:t>
            </a:r>
            <a:r>
              <a:rPr lang="es-ES" sz="6400" dirty="0" smtClean="0"/>
              <a:t>. Contaduría y Finanzas Públicas. México. Recuperado dehttps://www.unadmexico.mx/index.php/licenciaturas/contaduria-y-finanzas-publicas (06/05/2018)</a:t>
            </a:r>
            <a:endParaRPr lang="es-ES" sz="6400" dirty="0"/>
          </a:p>
        </p:txBody>
      </p:sp>
    </p:spTree>
    <p:extLst>
      <p:ext uri="{BB962C8B-B14F-4D97-AF65-F5344CB8AC3E}">
        <p14:creationId xmlns:p14="http://schemas.microsoft.com/office/powerpoint/2010/main" val="1287018108"/>
      </p:ext>
    </p:extLst>
  </p:cSld>
  <p:clrMapOvr>
    <a:masterClrMapping/>
  </p:clrMapOvr>
</p:sld>
</file>

<file path=ppt/theme/theme1.xml><?xml version="1.0" encoding="utf-8"?>
<a:theme xmlns:a="http://schemas.openxmlformats.org/drawingml/2006/main" name="Fac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62</TotalTime>
  <Words>323</Words>
  <Application>Microsoft Office PowerPoint</Application>
  <PresentationFormat>Panorámica</PresentationFormat>
  <Paragraphs>23</Paragraphs>
  <Slides>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5</vt:i4>
      </vt:variant>
    </vt:vector>
  </HeadingPairs>
  <TitlesOfParts>
    <vt:vector size="9" baseType="lpstr">
      <vt:lpstr>Arial</vt:lpstr>
      <vt:lpstr>Trebuchet MS</vt:lpstr>
      <vt:lpstr>Wingdings 3</vt:lpstr>
      <vt:lpstr>Faceta</vt:lpstr>
      <vt:lpstr>MARIA DEL CARMEN RODRIGUEZ MEDINA</vt:lpstr>
      <vt:lpstr>Los planes de estudio de licenciatura tienen una duración de 4 años. El programa educativo consta de24 módulos de formación, organizados en cuatro fases: 1. Fase de introducción: Compuesta por dos semestres transversales (del primero al segundo). Parte de la experiencia personal para lograr una progresiva integración del conocimiento con la acción profesional y, de esa manera, analizar progresivamente el campo de estudio propio de la carrera. Su objetivo es establecer las bases para la problematización. 2. Fase de problematización: Compuesta por dos semestres transversales (del tercero al cuarto). Busca que el estudiante genere una perspectiva metodológica que lo ayude a construir el conocimiento a partir de la indagación y cuestionamiento sobre la realidad y los fenómenos propios del campo profesional. La recuperación de la experiencia, abordada en la primera fase, se toma como punto de partida para la problematización que orienta al estudiante hacia la intervención profesional que articula la teoría y la práctica. 3. Fase de intervención: Compuesta por dos semestres transversales (del quinto al sexto). En esta fase el estudiante identifica, distingue y utiliza los elementos teórico-prácticos que tiene que integrar para generar una propuesta de intervención e innovación, que implica un proceso intencional y sistemático de investigación. 4. Fase de desarrollo profesional: Compuesta por dos semestres transversales (del séptimo al octavo). Esta fase constituye el último año de la carrera e incluye el trabajo recepcional, la realización del servicio social y el desarrollo de prácticas profesionales que se llevan a cabo en contextos y ámbitos atinentes a la ruta que el estudiante haya elegido para concluir su formación profesional y elaborar su trabajo para la titulación. Lo anterior, permite la confrontación de sus saberes con problemáticas concretas y actuales y, simultáneamente, la posibilidad de sistematizar y exponer en el documento final los aprendizajes generados para obtener el grado. </vt:lpstr>
      <vt:lpstr>El Perfil del Egresado. El egresado de la Licenciatura en Contaduría y Finanzas Públicas contará las siguientes competencias para el ejercicio de la función pública en el campo de la contaduría y las finanzas: Es capaz de desempeñar funciones contables, presupuestales, fiscales, financieras y de auditoría en cualquier ente público municipal o estatal, con una actitud ética y responsable. Cuenta con el conocimiento suficiente para aplicar el marco jurídico, en el diseño, la planeación, la programación, la implementación y el control de proyectos de acción gubernamental. Planea, Programa y Presupuesta los recursos de los entes públicos para el cumplimiento de la misión, la visión y los objetivos, de dichos entes, con apego a las normas y procedimientos de la administración pública. Evalúa la operación contable y presupuestal para la toma de decisiones. Utiliza los sistemas presupuestales, procesos contables, fiscales y financieros de las instituciones públicas a partir de un manejo eficiente, pertinente y ético. Aplica el marco normativo de información financiera vigente en el contexto nacional e internacional. Administra los riesgos en el sector público. Propone inversiones estratégicas que permitan generar recursos para el cumplimiento de las metas, tomando en cuenta los riesgos financieros en el sector público. </vt:lpstr>
      <vt:lpstr>Áreas funcionales de los organismos del sector público donde se desarrollará el egresado y causará impacto con el desarrollo y aplicación de sus conocimientos en nuestro país. El egresado de la Licenciatura en contaduría y finanzas públicas es capaz de Insertarse en cualquiera de los entes públicos y de manera independiente al implementar y evaluar sistemas de contabilidad gubernamental y de finanzas públicas aplicando las reglas de operación para el manejo de los recursos públicos y evaluando programas de inversión con sentido ético e innovador en la construcción del bien común, en el marco de transparencia y rendición de cuentas, tanto internacional como nacional. Derivado de sus conocimientos, que son: • Contabilidad general y de costos. • Contraloría. • Tesorería. • Auditoría interna y externa. • Planeación y control presupuestal. • Análisis e interpretación de información financiera. • Diseño de sistemas de información contable y financiera. • Determinación de impuestos. • Planeación estratégica y financiera. • Formulación y evaluación de proyectos de inversión. • Auditoría financiera. • Consultoría para la toma de decisiones • Docencia e investigación.</vt:lpstr>
      <vt:lpstr>LAS VENTAJAS DE ESTUDIAR EN LÍNEA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MARIA DEL CARMEN RODRIGUEZ MEDINA</dc:title>
  <dc:creator>Maria  del  Carmen Rodriguez Medina</dc:creator>
  <cp:lastModifiedBy>Maria  del  Carmen Rodriguez Medina</cp:lastModifiedBy>
  <cp:revision>7</cp:revision>
  <dcterms:created xsi:type="dcterms:W3CDTF">2019-04-30T20:24:08Z</dcterms:created>
  <dcterms:modified xsi:type="dcterms:W3CDTF">2019-04-30T21:26:34Z</dcterms:modified>
</cp:coreProperties>
</file>